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1pPr>
    <a:lvl2pPr marL="0" marR="0" indent="3429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2pPr>
    <a:lvl3pPr marL="0" marR="0" indent="6858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3pPr>
    <a:lvl4pPr marL="0" marR="0" indent="10287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4pPr>
    <a:lvl5pPr marL="0" marR="0" indent="13716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5pPr>
    <a:lvl6pPr marL="0" marR="0" indent="17145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6pPr>
    <a:lvl7pPr marL="0" marR="0" indent="20574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7pPr>
    <a:lvl8pPr marL="0" marR="0" indent="24003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8pPr>
    <a:lvl9pPr marL="0" marR="0" indent="27432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Titolo Testo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&quot;"/>
          <p:cNvSpPr txBox="1"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0" b="1" i="0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"</a:t>
            </a:r>
          </a:p>
        </p:txBody>
      </p:sp>
      <p:sp>
        <p:nvSpPr>
          <p:cNvPr id="102" name="Inserisci qui una citazione."/>
          <p:cNvSpPr txBox="1">
            <a:spLocks noGrp="1"/>
          </p:cNvSpPr>
          <p:nvPr>
            <p:ph type="body" sz="quarter" idx="21"/>
          </p:nvPr>
        </p:nvSpPr>
        <p:spPr>
          <a:xfrm>
            <a:off x="3632200" y="5442942"/>
            <a:ext cx="19735800" cy="1320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r>
              <a:t>Inserisci qui una citazione.</a:t>
            </a:r>
          </a:p>
        </p:txBody>
      </p:sp>
      <p:sp>
        <p:nvSpPr>
          <p:cNvPr id="103" name="–Giovanni Mela"/>
          <p:cNvSpPr txBox="1">
            <a:spLocks noGrp="1"/>
          </p:cNvSpPr>
          <p:nvPr>
            <p:ph type="body" sz="quarter" idx="22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sz="7000" i="1">
                <a:solidFill>
                  <a:srgbClr val="6B6D6D"/>
                </a:solidFill>
              </a:defRPr>
            </a:lvl1pPr>
          </a:lstStyle>
          <a:p>
            <a:r>
              <a:t>–Giovanni Mela</a:t>
            </a:r>
          </a:p>
        </p:txBody>
      </p:sp>
      <p:sp>
        <p:nvSpPr>
          <p:cNvPr id="10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>
            <a:spLocks noGrp="1"/>
          </p:cNvSpPr>
          <p:nvPr>
            <p:ph type="pic" idx="21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Oriz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>
            <a:spLocks noGrp="1"/>
          </p:cNvSpPr>
          <p:nvPr>
            <p:ph type="pic" idx="21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Rettangolo"/>
          <p:cNvSpPr>
            <a:spLocks noGrp="1"/>
          </p:cNvSpPr>
          <p:nvPr>
            <p:ph type="body" sz="half" idx="22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" name="Linea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olo Testo"/>
          <p:cNvSpPr txBox="1">
            <a:spLocks noGrp="1"/>
          </p:cNvSpPr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25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- Centr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olo Testo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3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2948900" y="12922250"/>
            <a:ext cx="41908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a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182429520_1646x1646.jpeg"/>
          <p:cNvSpPr>
            <a:spLocks noGrp="1"/>
          </p:cNvSpPr>
          <p:nvPr>
            <p:ph type="pic" idx="21"/>
          </p:nvPr>
        </p:nvSpPr>
        <p:spPr>
          <a:xfrm>
            <a:off x="12306300" y="-114300"/>
            <a:ext cx="13931900" cy="1393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olo Testo"/>
          <p:cNvSpPr txBox="1">
            <a:spLocks noGrp="1"/>
          </p:cNvSpPr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44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- In al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5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63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ea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118295074_2675x2907.jpeg"/>
          <p:cNvSpPr>
            <a:spLocks noGrp="1"/>
          </p:cNvSpPr>
          <p:nvPr>
            <p:ph type="pic" idx="21"/>
          </p:nvPr>
        </p:nvSpPr>
        <p:spPr>
          <a:xfrm>
            <a:off x="-381000" y="-114300"/>
            <a:ext cx="13931900" cy="151364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Titolo Testo"/>
          <p:cNvSpPr txBox="1">
            <a:spLocks noGrp="1"/>
          </p:cNvSpPr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4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118295074_2675x2907.jpeg"/>
          <p:cNvSpPr>
            <a:spLocks noGrp="1"/>
          </p:cNvSpPr>
          <p:nvPr>
            <p:ph type="pic" idx="21"/>
          </p:nvPr>
        </p:nvSpPr>
        <p:spPr>
          <a:xfrm>
            <a:off x="1016000" y="-1333500"/>
            <a:ext cx="13970000" cy="15177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182741592_1098x949.jpeg"/>
          <p:cNvSpPr>
            <a:spLocks noGrp="1"/>
          </p:cNvSpPr>
          <p:nvPr>
            <p:ph type="pic" sz="half" idx="22"/>
          </p:nvPr>
        </p:nvSpPr>
        <p:spPr>
          <a:xfrm>
            <a:off x="15240000" y="-1130300"/>
            <a:ext cx="9296400" cy="80348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182429520_1646x1646.jpeg"/>
          <p:cNvSpPr>
            <a:spLocks noGrp="1"/>
          </p:cNvSpPr>
          <p:nvPr>
            <p:ph type="pic" sz="half" idx="23"/>
          </p:nvPr>
        </p:nvSpPr>
        <p:spPr>
          <a:xfrm>
            <a:off x="15240000" y="5778500"/>
            <a:ext cx="8382000" cy="838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sz="4000" i="1" spc="39"/>
            </a:lvl1pPr>
            <a:lvl2pPr marL="0" indent="0">
              <a:spcBef>
                <a:spcPts val="2000"/>
              </a:spcBef>
              <a:buSzTx/>
              <a:buFontTx/>
              <a:buNone/>
              <a:defRPr sz="4000" i="1" spc="39"/>
            </a:lvl2pPr>
            <a:lvl3pPr marL="0" indent="0">
              <a:spcBef>
                <a:spcPts val="2000"/>
              </a:spcBef>
              <a:buSzTx/>
              <a:buFontTx/>
              <a:buNone/>
              <a:defRPr sz="4000" i="1" spc="39"/>
            </a:lvl3pPr>
            <a:lvl4pPr marL="0" indent="0">
              <a:spcBef>
                <a:spcPts val="2000"/>
              </a:spcBef>
              <a:buSzTx/>
              <a:buFontTx/>
              <a:buNone/>
              <a:defRPr sz="4000" i="1" spc="39"/>
            </a:lvl4pPr>
            <a:lvl5pPr marL="0" indent="0">
              <a:spcBef>
                <a:spcPts val="2000"/>
              </a:spcBef>
              <a:buSzTx/>
              <a:buFontTx/>
              <a:buNone/>
              <a:defRPr sz="4000" i="1" spc="39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Testo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 Testo</a:t>
            </a:r>
          </a:p>
        </p:txBody>
      </p:sp>
      <p:sp>
        <p:nvSpPr>
          <p:cNvPr id="3" name="Corpo livello uno…"/>
          <p:cNvSpPr txBox="1">
            <a:spLocks noGrp="1"/>
          </p:cNvSpPr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2948900" y="12928600"/>
            <a:ext cx="41908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2500" i="0" spc="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3429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0287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17145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057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24003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2743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Linea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29" name="Immagine" descr="Immagin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35082" r="15041"/>
          <a:stretch>
            <a:fillRect/>
          </a:stretch>
        </p:blipFill>
        <p:spPr>
          <a:xfrm>
            <a:off x="14122400" y="0"/>
            <a:ext cx="10261600" cy="13716000"/>
          </a:xfrm>
          <a:prstGeom prst="rect">
            <a:avLst/>
          </a:prstGeom>
        </p:spPr>
      </p:pic>
      <p:sp>
        <p:nvSpPr>
          <p:cNvPr id="130" name="Audio…"/>
          <p:cNvSpPr txBox="1">
            <a:spLocks noGrp="1"/>
          </p:cNvSpPr>
          <p:nvPr>
            <p:ph type="title"/>
          </p:nvPr>
        </p:nvSpPr>
        <p:spPr>
          <a:xfrm>
            <a:off x="1337734" y="1490131"/>
            <a:ext cx="12090400" cy="84836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46607D"/>
                </a:solidFill>
              </a:defRPr>
            </a:pPr>
            <a:r>
              <a:rPr sz="13500" dirty="0"/>
              <a:t>Audio</a:t>
            </a:r>
          </a:p>
          <a:p>
            <a:pPr>
              <a:defRPr>
                <a:solidFill>
                  <a:srgbClr val="46607D"/>
                </a:solidFill>
              </a:defRPr>
            </a:pPr>
            <a:r>
              <a:rPr sz="13500" dirty="0"/>
              <a:t>Event</a:t>
            </a:r>
          </a:p>
          <a:p>
            <a:pPr>
              <a:defRPr>
                <a:solidFill>
                  <a:srgbClr val="46607D"/>
                </a:solidFill>
              </a:defRPr>
            </a:pPr>
            <a:r>
              <a:rPr sz="13500" dirty="0"/>
              <a:t>Classification:</a:t>
            </a:r>
          </a:p>
          <a:p>
            <a:pPr>
              <a:defRPr>
                <a:solidFill>
                  <a:srgbClr val="46607D"/>
                </a:solidFill>
              </a:defRPr>
            </a:pPr>
            <a:r>
              <a:rPr sz="13500" dirty="0" err="1"/>
              <a:t>Urbansound</a:t>
            </a:r>
            <a:endParaRPr sz="13500" dirty="0"/>
          </a:p>
        </p:txBody>
      </p:sp>
      <p:sp>
        <p:nvSpPr>
          <p:cNvPr id="131" name="Computer Music Language and Systems - Homework 1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800">
                <a:solidFill>
                  <a:srgbClr val="6488B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Computer Music Language and Systems - Homework 1</a:t>
            </a:r>
          </a:p>
          <a:p>
            <a:pPr>
              <a:defRPr sz="3800">
                <a:solidFill>
                  <a:srgbClr val="6488B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Politecnico di Milano a.a. 2020/2021</a:t>
            </a:r>
          </a:p>
          <a:p>
            <a:pPr>
              <a:defRPr sz="3800">
                <a:solidFill>
                  <a:srgbClr val="6488B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E. Castelli - E. Intagliata -  A. Rizzitiello - G. Zanocco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Line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4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t>DATASET</a:t>
            </a:r>
          </a:p>
        </p:txBody>
      </p:sp>
      <p:sp>
        <p:nvSpPr>
          <p:cNvPr id="135" name="UrbanSound8k.csv"/>
          <p:cNvSpPr txBox="1"/>
          <p:nvPr/>
        </p:nvSpPr>
        <p:spPr>
          <a:xfrm>
            <a:off x="1301456" y="2960580"/>
            <a:ext cx="501066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UrbanSound8k.csv</a:t>
            </a:r>
          </a:p>
        </p:txBody>
      </p:sp>
      <p:sp>
        <p:nvSpPr>
          <p:cNvPr id="136" name="Sound objects"/>
          <p:cNvSpPr txBox="1"/>
          <p:nvPr/>
        </p:nvSpPr>
        <p:spPr>
          <a:xfrm>
            <a:off x="18197269" y="2960580"/>
            <a:ext cx="378843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Sound objects</a:t>
            </a:r>
          </a:p>
        </p:txBody>
      </p:sp>
      <p:sp>
        <p:nvSpPr>
          <p:cNvPr id="137" name="slice_file_name…"/>
          <p:cNvSpPr txBox="1"/>
          <p:nvPr/>
        </p:nvSpPr>
        <p:spPr>
          <a:xfrm>
            <a:off x="1167819" y="4357516"/>
            <a:ext cx="6350001" cy="990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64444" indent="-564444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t>slice_file_name</a:t>
            </a:r>
          </a:p>
          <a:p>
            <a:pPr marL="564444" indent="-564444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t>fsID</a:t>
            </a:r>
          </a:p>
          <a:p>
            <a:pPr marL="564444" indent="-564444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t>start </a:t>
            </a:r>
          </a:p>
          <a:p>
            <a:pPr marL="564444" indent="-564444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t>end</a:t>
            </a:r>
          </a:p>
          <a:p>
            <a:pPr marL="564444" indent="-564444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t>salience</a:t>
            </a:r>
          </a:p>
          <a:p>
            <a:pPr marL="564444" indent="-564444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t>fold</a:t>
            </a:r>
          </a:p>
          <a:p>
            <a:pPr marL="564444" indent="-564444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t>classID</a:t>
            </a:r>
          </a:p>
          <a:p>
            <a:pPr marL="564444" indent="-564444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t>class</a:t>
            </a:r>
          </a:p>
          <a:p>
            <a:pPr marL="564444" indent="-564444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marL="564444" indent="-564444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marL="564444" indent="-564444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8" name="DATASET"/>
          <p:cNvSpPr txBox="1"/>
          <p:nvPr/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92479">
              <a:spcBef>
                <a:spcPts val="3100"/>
              </a:spcBef>
              <a:defRPr sz="7200" i="0" cap="all" spc="0">
                <a:solidFill>
                  <a:srgbClr val="46607D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DATASET</a:t>
            </a:r>
          </a:p>
        </p:txBody>
      </p:sp>
      <p:sp>
        <p:nvSpPr>
          <p:cNvPr id="139" name="Ornamento 15"/>
          <p:cNvSpPr/>
          <p:nvPr/>
        </p:nvSpPr>
        <p:spPr>
          <a:xfrm rot="16200000" flipH="1">
            <a:off x="2561582" y="10468785"/>
            <a:ext cx="4785788" cy="402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extrusionOk="0">
                <a:moveTo>
                  <a:pt x="127" y="21385"/>
                </a:moveTo>
                <a:cubicBezTo>
                  <a:pt x="80" y="21500"/>
                  <a:pt x="32" y="21150"/>
                  <a:pt x="22" y="20589"/>
                </a:cubicBezTo>
                <a:cubicBezTo>
                  <a:pt x="-49" y="16792"/>
                  <a:pt x="-101" y="3668"/>
                  <a:pt x="2551" y="3668"/>
                </a:cubicBezTo>
                <a:cubicBezTo>
                  <a:pt x="5450" y="3668"/>
                  <a:pt x="7783" y="6654"/>
                  <a:pt x="8489" y="6654"/>
                </a:cubicBezTo>
                <a:cubicBezTo>
                  <a:pt x="9176" y="6654"/>
                  <a:pt x="9850" y="7505"/>
                  <a:pt x="10398" y="383"/>
                </a:cubicBezTo>
                <a:cubicBezTo>
                  <a:pt x="10425" y="27"/>
                  <a:pt x="10468" y="-100"/>
                  <a:pt x="10505" y="85"/>
                </a:cubicBezTo>
                <a:cubicBezTo>
                  <a:pt x="10558" y="346"/>
                  <a:pt x="10581" y="1085"/>
                  <a:pt x="10552" y="1677"/>
                </a:cubicBezTo>
                <a:cubicBezTo>
                  <a:pt x="10406" y="4646"/>
                  <a:pt x="9857" y="12298"/>
                  <a:pt x="8066" y="11591"/>
                </a:cubicBezTo>
                <a:cubicBezTo>
                  <a:pt x="6083" y="10808"/>
                  <a:pt x="4031" y="10161"/>
                  <a:pt x="2102" y="9760"/>
                </a:cubicBezTo>
                <a:cubicBezTo>
                  <a:pt x="1094" y="9549"/>
                  <a:pt x="161" y="9984"/>
                  <a:pt x="201" y="20310"/>
                </a:cubicBezTo>
                <a:cubicBezTo>
                  <a:pt x="203" y="20826"/>
                  <a:pt x="172" y="21283"/>
                  <a:pt x="129" y="21385"/>
                </a:cubicBezTo>
                <a:cubicBezTo>
                  <a:pt x="128" y="21385"/>
                  <a:pt x="128" y="21385"/>
                  <a:pt x="127" y="21385"/>
                </a:cubicBezTo>
                <a:close/>
                <a:moveTo>
                  <a:pt x="21269" y="21385"/>
                </a:moveTo>
                <a:cubicBezTo>
                  <a:pt x="21226" y="21283"/>
                  <a:pt x="21195" y="20826"/>
                  <a:pt x="21197" y="20310"/>
                </a:cubicBezTo>
                <a:cubicBezTo>
                  <a:pt x="21237" y="9984"/>
                  <a:pt x="20304" y="9549"/>
                  <a:pt x="19296" y="9760"/>
                </a:cubicBezTo>
                <a:cubicBezTo>
                  <a:pt x="17367" y="10161"/>
                  <a:pt x="15315" y="10808"/>
                  <a:pt x="13332" y="11591"/>
                </a:cubicBezTo>
                <a:cubicBezTo>
                  <a:pt x="11541" y="12298"/>
                  <a:pt x="10992" y="4646"/>
                  <a:pt x="10846" y="1677"/>
                </a:cubicBezTo>
                <a:cubicBezTo>
                  <a:pt x="10817" y="1085"/>
                  <a:pt x="10840" y="346"/>
                  <a:pt x="10893" y="85"/>
                </a:cubicBezTo>
                <a:cubicBezTo>
                  <a:pt x="10930" y="-100"/>
                  <a:pt x="10973" y="27"/>
                  <a:pt x="11000" y="383"/>
                </a:cubicBezTo>
                <a:cubicBezTo>
                  <a:pt x="11548" y="7505"/>
                  <a:pt x="12222" y="6654"/>
                  <a:pt x="12909" y="6654"/>
                </a:cubicBezTo>
                <a:cubicBezTo>
                  <a:pt x="13615" y="6654"/>
                  <a:pt x="15948" y="3668"/>
                  <a:pt x="18847" y="3668"/>
                </a:cubicBezTo>
                <a:cubicBezTo>
                  <a:pt x="21499" y="3668"/>
                  <a:pt x="21447" y="16792"/>
                  <a:pt x="21376" y="20589"/>
                </a:cubicBezTo>
                <a:cubicBezTo>
                  <a:pt x="21366" y="21150"/>
                  <a:pt x="21318" y="21500"/>
                  <a:pt x="21271" y="21385"/>
                </a:cubicBezTo>
                <a:cubicBezTo>
                  <a:pt x="21270" y="21385"/>
                  <a:pt x="21270" y="21385"/>
                  <a:pt x="21269" y="21385"/>
                </a:cubicBezTo>
                <a:close/>
              </a:path>
            </a:pathLst>
          </a:custGeom>
          <a:solidFill>
            <a:schemeClr val="accent4">
              <a:lumOff val="-988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40" name="Air conditioner…"/>
          <p:cNvSpPr txBox="1"/>
          <p:nvPr/>
        </p:nvSpPr>
        <p:spPr>
          <a:xfrm>
            <a:off x="5391357" y="7755590"/>
            <a:ext cx="3077528" cy="535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400"/>
              </a:spcBef>
              <a:defRPr sz="2900" i="0" spc="29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marL="338666" indent="-338666">
              <a:spcBef>
                <a:spcPts val="400"/>
              </a:spcBef>
              <a:buSzPct val="75000"/>
              <a:buFont typeface="Zapf Dingbats"/>
              <a:buChar char="-"/>
              <a:defRPr sz="2900" i="0" spc="29">
                <a:latin typeface="Gill Sans"/>
                <a:ea typeface="Gill Sans"/>
                <a:cs typeface="Gill Sans"/>
                <a:sym typeface="Gill Sans"/>
              </a:defRPr>
            </a:pPr>
            <a:r>
              <a:t>Air conditioner</a:t>
            </a:r>
          </a:p>
          <a:p>
            <a:pPr marL="338666" indent="-338666">
              <a:spcBef>
                <a:spcPts val="400"/>
              </a:spcBef>
              <a:buSzPct val="75000"/>
              <a:buFont typeface="Zapf Dingbats"/>
              <a:buChar char="-"/>
              <a:defRPr sz="2900" i="0" spc="29">
                <a:latin typeface="Gill Sans"/>
                <a:ea typeface="Gill Sans"/>
                <a:cs typeface="Gill Sans"/>
                <a:sym typeface="Gill Sans"/>
              </a:defRPr>
            </a:pPr>
            <a:r>
              <a:t>Car horn</a:t>
            </a:r>
          </a:p>
          <a:p>
            <a:pPr marL="338666" indent="-338666">
              <a:spcBef>
                <a:spcPts val="400"/>
              </a:spcBef>
              <a:buSzPct val="75000"/>
              <a:buFont typeface="Zapf Dingbats"/>
              <a:buChar char="-"/>
              <a:defRPr sz="2900" i="0" spc="29">
                <a:latin typeface="Gill Sans"/>
                <a:ea typeface="Gill Sans"/>
                <a:cs typeface="Gill Sans"/>
                <a:sym typeface="Gill Sans"/>
              </a:defRPr>
            </a:pPr>
            <a:r>
              <a:t>Children playing</a:t>
            </a:r>
          </a:p>
          <a:p>
            <a:pPr marL="338666" indent="-338666">
              <a:spcBef>
                <a:spcPts val="400"/>
              </a:spcBef>
              <a:buSzPct val="75000"/>
              <a:buFont typeface="Zapf Dingbats"/>
              <a:buChar char="-"/>
              <a:defRPr sz="2900" i="0" spc="29">
                <a:latin typeface="Gill Sans"/>
                <a:ea typeface="Gill Sans"/>
                <a:cs typeface="Gill Sans"/>
                <a:sym typeface="Gill Sans"/>
              </a:defRPr>
            </a:pPr>
            <a:r>
              <a:t>Dog bark</a:t>
            </a:r>
          </a:p>
          <a:p>
            <a:pPr marL="338666" indent="-338666">
              <a:spcBef>
                <a:spcPts val="400"/>
              </a:spcBef>
              <a:buSzPct val="75000"/>
              <a:buFont typeface="Zapf Dingbats"/>
              <a:buChar char="-"/>
              <a:defRPr sz="2900" i="0" spc="29">
                <a:latin typeface="Gill Sans"/>
                <a:ea typeface="Gill Sans"/>
                <a:cs typeface="Gill Sans"/>
                <a:sym typeface="Gill Sans"/>
              </a:defRPr>
            </a:pPr>
            <a:r>
              <a:t>Drilling</a:t>
            </a:r>
          </a:p>
          <a:p>
            <a:pPr marL="338666" indent="-338666">
              <a:spcBef>
                <a:spcPts val="400"/>
              </a:spcBef>
              <a:buSzPct val="75000"/>
              <a:buFont typeface="Zapf Dingbats"/>
              <a:buChar char="-"/>
              <a:defRPr sz="2900" i="0" spc="29">
                <a:latin typeface="Gill Sans"/>
                <a:ea typeface="Gill Sans"/>
                <a:cs typeface="Gill Sans"/>
                <a:sym typeface="Gill Sans"/>
              </a:defRPr>
            </a:pPr>
            <a:r>
              <a:t>Engine idling</a:t>
            </a:r>
          </a:p>
          <a:p>
            <a:pPr marL="338666" indent="-338666">
              <a:spcBef>
                <a:spcPts val="400"/>
              </a:spcBef>
              <a:buSzPct val="75000"/>
              <a:buFont typeface="Zapf Dingbats"/>
              <a:buChar char="-"/>
              <a:defRPr sz="2900" i="0" spc="29">
                <a:latin typeface="Gill Sans"/>
                <a:ea typeface="Gill Sans"/>
                <a:cs typeface="Gill Sans"/>
                <a:sym typeface="Gill Sans"/>
              </a:defRPr>
            </a:pPr>
            <a:r>
              <a:t>Gun shot</a:t>
            </a:r>
          </a:p>
          <a:p>
            <a:pPr marL="338666" indent="-338666">
              <a:spcBef>
                <a:spcPts val="400"/>
              </a:spcBef>
              <a:buSzPct val="75000"/>
              <a:buFont typeface="Zapf Dingbats"/>
              <a:buChar char="-"/>
              <a:defRPr sz="2900" i="0" spc="29">
                <a:latin typeface="Gill Sans"/>
                <a:ea typeface="Gill Sans"/>
                <a:cs typeface="Gill Sans"/>
                <a:sym typeface="Gill Sans"/>
              </a:defRPr>
            </a:pPr>
            <a:r>
              <a:t>Jackhammer</a:t>
            </a:r>
          </a:p>
          <a:p>
            <a:pPr marL="338666" indent="-338666">
              <a:spcBef>
                <a:spcPts val="400"/>
              </a:spcBef>
              <a:buSzPct val="75000"/>
              <a:buFont typeface="Zapf Dingbats"/>
              <a:buChar char="-"/>
              <a:defRPr sz="2900" i="0" spc="29">
                <a:latin typeface="Gill Sans"/>
                <a:ea typeface="Gill Sans"/>
                <a:cs typeface="Gill Sans"/>
                <a:sym typeface="Gill Sans"/>
              </a:defRPr>
            </a:pPr>
            <a:r>
              <a:t>Siren</a:t>
            </a:r>
          </a:p>
          <a:p>
            <a:pPr marL="338666" indent="-338666">
              <a:spcBef>
                <a:spcPts val="400"/>
              </a:spcBef>
              <a:buSzPct val="75000"/>
              <a:buFont typeface="Zapf Dingbats"/>
              <a:buChar char="-"/>
              <a:defRPr sz="2900" i="0" spc="29">
                <a:latin typeface="Gill Sans"/>
                <a:ea typeface="Gill Sans"/>
                <a:cs typeface="Gill Sans"/>
                <a:sym typeface="Gill Sans"/>
              </a:defRPr>
            </a:pPr>
            <a:r>
              <a:t>Street music</a:t>
            </a:r>
          </a:p>
        </p:txBody>
      </p:sp>
      <p:pic>
        <p:nvPicPr>
          <p:cNvPr id="141" name="Schermata 2021-05-20 alle 19.12.22.png" descr="Schermata 2021-05-20 alle 19.12.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313" y="4714662"/>
            <a:ext cx="11242664" cy="4340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Linea Linea" descr="Linea Linea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68032" y="2707207"/>
            <a:ext cx="7573328" cy="1327631"/>
          </a:xfrm>
          <a:prstGeom prst="rect">
            <a:avLst/>
          </a:prstGeom>
        </p:spPr>
      </p:pic>
      <p:pic>
        <p:nvPicPr>
          <p:cNvPr id="144" name="Linea Linea" descr="Linea Linea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99373" y="10378455"/>
            <a:ext cx="1472837" cy="540316"/>
          </a:xfrm>
          <a:prstGeom prst="rect">
            <a:avLst/>
          </a:prstGeom>
        </p:spPr>
      </p:pic>
      <p:pic>
        <p:nvPicPr>
          <p:cNvPr id="146" name="Schermata 2021-05-20 alle 21.04.27.png" descr="Schermata 2021-05-20 alle 21.04.27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04733" y="9291377"/>
            <a:ext cx="4813431" cy="3821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ine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9" name="chroma.png" descr="chrom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694" y="8431989"/>
            <a:ext cx="6385095" cy="4310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mfcc.png" descr="mfc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322" y="2582483"/>
            <a:ext cx="6658299" cy="480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spec_con.png" descr="spec_c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6784" y="2582483"/>
            <a:ext cx="3863269" cy="5516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Schermata 2021-05-20 alle 21.09.55.png" descr="Schermata 2021-05-20 alle 21.09.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77" y="8651412"/>
            <a:ext cx="14386775" cy="387167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Feature vector:…"/>
          <p:cNvSpPr txBox="1"/>
          <p:nvPr/>
        </p:nvSpPr>
        <p:spPr>
          <a:xfrm>
            <a:off x="1040889" y="3380410"/>
            <a:ext cx="11347633" cy="320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t>Feature vector:</a:t>
            </a:r>
          </a:p>
          <a:p>
            <a:pPr marL="541866" indent="-541866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b="1"/>
              <a:t>MFCC</a:t>
            </a:r>
            <a:r>
              <a:t> mean and standard deviation</a:t>
            </a:r>
          </a:p>
          <a:p>
            <a:pPr marL="541866" indent="-541866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b="1"/>
              <a:t>Chroma</a:t>
            </a:r>
            <a:r>
              <a:t> mean and standard deviation</a:t>
            </a:r>
          </a:p>
          <a:p>
            <a:pPr marL="541866" indent="-541866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b="1"/>
              <a:t>Spectral contrast</a:t>
            </a:r>
            <a:r>
              <a:t> mean and standard deviation</a:t>
            </a:r>
          </a:p>
        </p:txBody>
      </p:sp>
      <p:sp>
        <p:nvSpPr>
          <p:cNvPr id="154" name="FEATURE EXTRACTION"/>
          <p:cNvSpPr txBox="1"/>
          <p:nvPr/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92479">
              <a:spcBef>
                <a:spcPts val="3100"/>
              </a:spcBef>
              <a:defRPr sz="7200" i="0" cap="all" spc="0">
                <a:solidFill>
                  <a:srgbClr val="46607D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FEATURE EXTRACTION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7" name="CLASSIFICATION"/>
          <p:cNvSpPr txBox="1"/>
          <p:nvPr/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92479">
              <a:spcBef>
                <a:spcPts val="3100"/>
              </a:spcBef>
              <a:defRPr sz="7200" i="0" cap="all" spc="0">
                <a:solidFill>
                  <a:srgbClr val="46607D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CLASSIFICATION</a:t>
            </a:r>
          </a:p>
        </p:txBody>
      </p:sp>
      <p:pic>
        <p:nvPicPr>
          <p:cNvPr id="158" name="Immagine" descr="Immag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715" y="4987072"/>
            <a:ext cx="9650632" cy="5313524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- Training and test steps with 10-fold cross validation"/>
          <p:cNvSpPr txBox="1"/>
          <p:nvPr/>
        </p:nvSpPr>
        <p:spPr>
          <a:xfrm>
            <a:off x="1064488" y="3415404"/>
            <a:ext cx="10160865" cy="1272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t>- Training and test steps with </a:t>
            </a:r>
            <a:r>
              <a:rPr b="1"/>
              <a:t>10-fold cross validation</a:t>
            </a:r>
          </a:p>
        </p:txBody>
      </p:sp>
      <p:sp>
        <p:nvSpPr>
          <p:cNvPr id="160" name="- Multiple class classifier with Support Vector Machine"/>
          <p:cNvSpPr txBox="1"/>
          <p:nvPr/>
        </p:nvSpPr>
        <p:spPr>
          <a:xfrm>
            <a:off x="13481608" y="3415404"/>
            <a:ext cx="9650631" cy="1272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t>- Multiple class classifier with </a:t>
            </a:r>
            <a:r>
              <a:rPr b="1"/>
              <a:t>Support Vector Machine</a:t>
            </a:r>
          </a:p>
        </p:txBody>
      </p:sp>
      <p:pic>
        <p:nvPicPr>
          <p:cNvPr id="161" name="Immagine" descr="Immag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7104" y="5012945"/>
            <a:ext cx="6796772" cy="571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Line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" name="RESULTS"/>
          <p:cNvSpPr txBox="1"/>
          <p:nvPr/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92479">
              <a:spcBef>
                <a:spcPts val="3100"/>
              </a:spcBef>
              <a:defRPr sz="7200" i="0" cap="all" spc="0">
                <a:solidFill>
                  <a:srgbClr val="46607D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RESULTS</a:t>
            </a:r>
          </a:p>
        </p:txBody>
      </p:sp>
      <p:pic>
        <p:nvPicPr>
          <p:cNvPr id="165" name="cm.png" descr="c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283" y="3811115"/>
            <a:ext cx="10292248" cy="926439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Classification accuracy"/>
          <p:cNvSpPr txBox="1"/>
          <p:nvPr/>
        </p:nvSpPr>
        <p:spPr>
          <a:xfrm>
            <a:off x="1111881" y="3170348"/>
            <a:ext cx="6950710" cy="688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41866" indent="-541866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t>Classification </a:t>
            </a:r>
            <a:r>
              <a:rPr b="1"/>
              <a:t>accuracy</a:t>
            </a:r>
          </a:p>
        </p:txBody>
      </p:sp>
      <p:pic>
        <p:nvPicPr>
          <p:cNvPr id="167" name="Schermata 2021-05-20 alle 21.26.34.png" descr="Schermata 2021-05-20 alle 21.26.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12" y="4779284"/>
            <a:ext cx="11304794" cy="878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Linea Linea" descr="Linea Linea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96309" y="6461041"/>
            <a:ext cx="2374079" cy="793918"/>
          </a:xfrm>
          <a:prstGeom prst="rect">
            <a:avLst/>
          </a:prstGeom>
        </p:spPr>
      </p:pic>
      <p:sp>
        <p:nvSpPr>
          <p:cNvPr id="170" name="65,2% on average"/>
          <p:cNvSpPr txBox="1"/>
          <p:nvPr/>
        </p:nvSpPr>
        <p:spPr>
          <a:xfrm>
            <a:off x="4702597" y="8405493"/>
            <a:ext cx="376150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65,2% on average</a:t>
            </a:r>
          </a:p>
        </p:txBody>
      </p:sp>
      <p:sp>
        <p:nvSpPr>
          <p:cNvPr id="171" name="Confusion matrix"/>
          <p:cNvSpPr txBox="1"/>
          <p:nvPr/>
        </p:nvSpPr>
        <p:spPr>
          <a:xfrm>
            <a:off x="14524266" y="3171464"/>
            <a:ext cx="521692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41866" indent="-541866">
              <a:buSzPct val="75000"/>
              <a:buFont typeface="Zapf Dingbats"/>
              <a:buChar char="-"/>
              <a:defRPr b="1" i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Confusion matrix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4000" b="0" i="1" u="none" strike="noStrike" cap="none" spc="39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4000" b="0" i="1" u="none" strike="noStrike" cap="none" spc="39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</Words>
  <Application>Microsoft Office PowerPoint</Application>
  <PresentationFormat>Personalizzato</PresentationFormat>
  <Paragraphs>43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4" baseType="lpstr">
      <vt:lpstr>Baskerville</vt:lpstr>
      <vt:lpstr>DIN Alternate Bold</vt:lpstr>
      <vt:lpstr>DIN Condensed Bold</vt:lpstr>
      <vt:lpstr>Gill Sans</vt:lpstr>
      <vt:lpstr>Helvetica</vt:lpstr>
      <vt:lpstr>Helvetica Neue</vt:lpstr>
      <vt:lpstr>Iowan Old Style Roman</vt:lpstr>
      <vt:lpstr>Zapf Dingbats</vt:lpstr>
      <vt:lpstr>New_Template9</vt:lpstr>
      <vt:lpstr>Audio Event Classification: Urbansound</vt:lpstr>
      <vt:lpstr>DATASET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 Event Classification: Urbansound</dc:title>
  <cp:lastModifiedBy>Antonio Rizzitiello</cp:lastModifiedBy>
  <cp:revision>1</cp:revision>
  <dcterms:modified xsi:type="dcterms:W3CDTF">2021-05-31T18:09:06Z</dcterms:modified>
</cp:coreProperties>
</file>